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A3D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858"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EE5048-B9E5-46CB-8EAA-0AE6AE5FDFC1}"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EE5048-B9E5-46CB-8EAA-0AE6AE5FDFC1}"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EE5048-B9E5-46CB-8EAA-0AE6AE5FDFC1}"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EE5048-B9E5-46CB-8EAA-0AE6AE5FDFC1}"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EE5048-B9E5-46CB-8EAA-0AE6AE5FDFC1}" type="datetimeFigureOut">
              <a:rPr lang="en-US" smtClean="0"/>
              <a:pPr/>
              <a:t>5/26/2016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EE5048-B9E5-46CB-8EAA-0AE6AE5FDFC1}"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EE5048-B9E5-46CB-8EAA-0AE6AE5FDFC1}" type="datetimeFigureOut">
              <a:rPr lang="en-US" smtClean="0"/>
              <a:pPr/>
              <a:t>5/26/2016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EE5048-B9E5-46CB-8EAA-0AE6AE5FDFC1}" type="datetimeFigureOut">
              <a:rPr lang="en-US" smtClean="0"/>
              <a:pPr/>
              <a:t>5/26/2016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E5048-B9E5-46CB-8EAA-0AE6AE5FDFC1}" type="datetimeFigureOut">
              <a:rPr lang="en-US" smtClean="0"/>
              <a:pPr/>
              <a:t>5/26/2016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EE5048-B9E5-46CB-8EAA-0AE6AE5FDFC1}"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EE5048-B9E5-46CB-8EAA-0AE6AE5FDFC1}" type="datetimeFigureOut">
              <a:rPr lang="en-US" smtClean="0"/>
              <a:pPr/>
              <a:t>5/26/2016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8FA903-A5EB-4F92-A21F-E5219447E94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E5048-B9E5-46CB-8EAA-0AE6AE5FDFC1}" type="datetimeFigureOut">
              <a:rPr lang="en-US" smtClean="0"/>
              <a:pPr/>
              <a:t>5/26/2016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8FA903-A5EB-4F92-A21F-E5219447E9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 name="Picture 116" descr="soap bubbles.png"/>
          <p:cNvPicPr>
            <a:picLocks noChangeAspect="1"/>
          </p:cNvPicPr>
          <p:nvPr/>
        </p:nvPicPr>
        <p:blipFill>
          <a:blip r:embed="rId2" cstate="print"/>
          <a:stretch>
            <a:fillRect/>
          </a:stretch>
        </p:blipFill>
        <p:spPr>
          <a:xfrm>
            <a:off x="7162800" y="1371600"/>
            <a:ext cx="1981200" cy="1524000"/>
          </a:xfrm>
          <a:prstGeom prst="rect">
            <a:avLst/>
          </a:prstGeom>
        </p:spPr>
      </p:pic>
      <p:pic>
        <p:nvPicPr>
          <p:cNvPr id="110" name="Picture 109" descr="Tabs detail better.png"/>
          <p:cNvPicPr>
            <a:picLocks noChangeAspect="1"/>
          </p:cNvPicPr>
          <p:nvPr/>
        </p:nvPicPr>
        <p:blipFill>
          <a:blip r:embed="rId3" cstate="print">
            <a:lum bright="12000" contrast="68000"/>
          </a:blip>
          <a:stretch>
            <a:fillRect/>
          </a:stretch>
        </p:blipFill>
        <p:spPr>
          <a:xfrm rot="18806698">
            <a:off x="8102958" y="3110133"/>
            <a:ext cx="912343" cy="747019"/>
          </a:xfrm>
          <a:prstGeom prst="rect">
            <a:avLst/>
          </a:prstGeom>
        </p:spPr>
      </p:pic>
      <p:pic>
        <p:nvPicPr>
          <p:cNvPr id="25" name="Picture 24" descr="Raw.jpg"/>
          <p:cNvPicPr>
            <a:picLocks noChangeAspect="1"/>
          </p:cNvPicPr>
          <p:nvPr/>
        </p:nvPicPr>
        <p:blipFill>
          <a:blip r:embed="rId4" cstate="print">
            <a:lum contrast="72000"/>
          </a:blip>
          <a:stretch>
            <a:fillRect/>
          </a:stretch>
        </p:blipFill>
        <p:spPr>
          <a:xfrm>
            <a:off x="3810000" y="2895601"/>
            <a:ext cx="1295400" cy="1295399"/>
          </a:xfrm>
          <a:prstGeom prst="rect">
            <a:avLst/>
          </a:prstGeom>
        </p:spPr>
      </p:pic>
      <p:sp>
        <p:nvSpPr>
          <p:cNvPr id="2" name="Title 1"/>
          <p:cNvSpPr>
            <a:spLocks noGrp="1"/>
          </p:cNvSpPr>
          <p:nvPr>
            <p:ph type="ctrTitle"/>
          </p:nvPr>
        </p:nvSpPr>
        <p:spPr>
          <a:xfrm>
            <a:off x="685800" y="1143000"/>
            <a:ext cx="2209800" cy="381000"/>
          </a:xfrm>
        </p:spPr>
        <p:txBody>
          <a:bodyPr>
            <a:noAutofit/>
          </a:bodyPr>
          <a:lstStyle/>
          <a:p>
            <a:pPr algn="r"/>
            <a:r>
              <a:rPr lang="en-US" sz="1050" dirty="0" smtClean="0"/>
              <a:t>If your students are like mine,      </a:t>
            </a:r>
            <a:br>
              <a:rPr lang="en-US" sz="1050" dirty="0" smtClean="0"/>
            </a:br>
            <a:r>
              <a:rPr lang="en-US" sz="1050" dirty="0" smtClean="0"/>
              <a:t>depictions like this …..</a:t>
            </a:r>
            <a:endParaRPr lang="en-US" sz="1050" dirty="0"/>
          </a:p>
        </p:txBody>
      </p:sp>
      <p:sp>
        <p:nvSpPr>
          <p:cNvPr id="3" name="Subtitle 2"/>
          <p:cNvSpPr>
            <a:spLocks noGrp="1"/>
          </p:cNvSpPr>
          <p:nvPr>
            <p:ph type="subTitle" idx="1"/>
          </p:nvPr>
        </p:nvSpPr>
        <p:spPr>
          <a:xfrm>
            <a:off x="2971800" y="1447800"/>
            <a:ext cx="1524000" cy="838200"/>
          </a:xfrm>
        </p:spPr>
        <p:txBody>
          <a:bodyPr>
            <a:noAutofit/>
          </a:bodyPr>
          <a:lstStyle/>
          <a:p>
            <a:pPr algn="l"/>
            <a:r>
              <a:rPr lang="en-US" sz="1100" dirty="0" smtClean="0">
                <a:solidFill>
                  <a:schemeClr val="tx1"/>
                </a:solidFill>
              </a:rPr>
              <a:t>are a baffling mess that help very little in  understanding Diffraction and Interference in the context of Young’s Double Slit Experiment….. </a:t>
            </a:r>
            <a:endParaRPr lang="en-US" sz="1100" dirty="0">
              <a:solidFill>
                <a:schemeClr val="tx1"/>
              </a:solidFill>
            </a:endParaRPr>
          </a:p>
        </p:txBody>
      </p:sp>
      <p:pic>
        <p:nvPicPr>
          <p:cNvPr id="4" name="Picture 3" descr="double-slit-diffraction.jpg"/>
          <p:cNvPicPr>
            <a:picLocks noChangeAspect="1"/>
          </p:cNvPicPr>
          <p:nvPr/>
        </p:nvPicPr>
        <p:blipFill>
          <a:blip r:embed="rId5" cstate="print"/>
          <a:stretch>
            <a:fillRect/>
          </a:stretch>
        </p:blipFill>
        <p:spPr>
          <a:xfrm>
            <a:off x="762000" y="1524000"/>
            <a:ext cx="2286000" cy="1143000"/>
          </a:xfrm>
          <a:prstGeom prst="rect">
            <a:avLst/>
          </a:prstGeom>
        </p:spPr>
      </p:pic>
      <p:sp>
        <p:nvSpPr>
          <p:cNvPr id="5" name="TextBox 4"/>
          <p:cNvSpPr txBox="1"/>
          <p:nvPr/>
        </p:nvSpPr>
        <p:spPr>
          <a:xfrm>
            <a:off x="914400" y="838200"/>
            <a:ext cx="1219200" cy="369332"/>
          </a:xfrm>
          <a:prstGeom prst="rect">
            <a:avLst/>
          </a:prstGeom>
          <a:noFill/>
        </p:spPr>
        <p:txBody>
          <a:bodyPr wrap="square" rtlCol="0">
            <a:spAutoFit/>
          </a:bodyPr>
          <a:lstStyle/>
          <a:p>
            <a:r>
              <a:rPr lang="en-US" dirty="0" smtClean="0">
                <a:solidFill>
                  <a:srgbClr val="7030A0"/>
                </a:solidFill>
              </a:rPr>
              <a:t> PROBLEM</a:t>
            </a:r>
            <a:r>
              <a:rPr lang="en-US" dirty="0" smtClean="0"/>
              <a:t>:</a:t>
            </a:r>
            <a:endParaRPr lang="en-US" dirty="0"/>
          </a:p>
        </p:txBody>
      </p:sp>
      <p:sp>
        <p:nvSpPr>
          <p:cNvPr id="6" name="TextBox 5"/>
          <p:cNvSpPr txBox="1"/>
          <p:nvPr/>
        </p:nvSpPr>
        <p:spPr>
          <a:xfrm>
            <a:off x="4648200" y="1447800"/>
            <a:ext cx="2438400" cy="769441"/>
          </a:xfrm>
          <a:prstGeom prst="rect">
            <a:avLst/>
          </a:prstGeom>
          <a:noFill/>
        </p:spPr>
        <p:txBody>
          <a:bodyPr wrap="square" rtlCol="0">
            <a:spAutoFit/>
          </a:bodyPr>
          <a:lstStyle/>
          <a:p>
            <a:r>
              <a:rPr lang="en-US" sz="1100" dirty="0" smtClean="0"/>
              <a:t>But there is too much at stake to just hope to get by with some  hand-waving and  hoping they will “get it” and apply the equation m</a:t>
            </a:r>
            <a:r>
              <a:rPr lang="el-GR" sz="1100" dirty="0" smtClean="0"/>
              <a:t>λ</a:t>
            </a:r>
            <a:r>
              <a:rPr lang="en-US" sz="1100" dirty="0" smtClean="0"/>
              <a:t>=d(sin</a:t>
            </a:r>
            <a:r>
              <a:rPr lang="el-GR" sz="1100" dirty="0" smtClean="0"/>
              <a:t>θ</a:t>
            </a:r>
            <a:r>
              <a:rPr lang="en-US" sz="1100" dirty="0" smtClean="0"/>
              <a:t>)…………</a:t>
            </a:r>
            <a:endParaRPr lang="en-US" sz="1100" dirty="0"/>
          </a:p>
        </p:txBody>
      </p:sp>
      <p:sp>
        <p:nvSpPr>
          <p:cNvPr id="7" name="TextBox 6"/>
          <p:cNvSpPr txBox="1"/>
          <p:nvPr/>
        </p:nvSpPr>
        <p:spPr>
          <a:xfrm>
            <a:off x="304800" y="0"/>
            <a:ext cx="8610600" cy="400110"/>
          </a:xfrm>
          <a:prstGeom prst="rect">
            <a:avLst/>
          </a:prstGeom>
          <a:noFill/>
        </p:spPr>
        <p:txBody>
          <a:bodyPr wrap="square" rtlCol="0">
            <a:spAutoFit/>
          </a:bodyPr>
          <a:lstStyle/>
          <a:p>
            <a:pPr algn="ctr"/>
            <a:r>
              <a:rPr lang="en-US" sz="2000" b="1" dirty="0" smtClean="0">
                <a:solidFill>
                  <a:srgbClr val="FF0000"/>
                </a:solidFill>
              </a:rPr>
              <a:t>A Cheap and Easy ‘Do It Yourself’ Young’s Double Slit Experiment Demo Piece</a:t>
            </a:r>
            <a:endParaRPr lang="en-US" sz="2000" b="1" dirty="0">
              <a:solidFill>
                <a:srgbClr val="FF0000"/>
              </a:solidFill>
            </a:endParaRPr>
          </a:p>
        </p:txBody>
      </p:sp>
      <p:sp>
        <p:nvSpPr>
          <p:cNvPr id="8" name="TextBox 7"/>
          <p:cNvSpPr txBox="1"/>
          <p:nvPr/>
        </p:nvSpPr>
        <p:spPr>
          <a:xfrm>
            <a:off x="3733800" y="533400"/>
            <a:ext cx="5181600" cy="461665"/>
          </a:xfrm>
          <a:prstGeom prst="rect">
            <a:avLst/>
          </a:prstGeom>
          <a:noFill/>
        </p:spPr>
        <p:txBody>
          <a:bodyPr wrap="square" rtlCol="0">
            <a:spAutoFit/>
          </a:bodyPr>
          <a:lstStyle/>
          <a:p>
            <a:pPr algn="r"/>
            <a:r>
              <a:rPr lang="en-US" sz="1200" dirty="0" smtClean="0"/>
              <a:t>John </a:t>
            </a:r>
            <a:r>
              <a:rPr lang="en-US" sz="1200" dirty="0" err="1" smtClean="0"/>
              <a:t>Avallone</a:t>
            </a:r>
            <a:r>
              <a:rPr lang="en-US" sz="1200" dirty="0" smtClean="0"/>
              <a:t>, Physics Teacher, </a:t>
            </a:r>
            <a:r>
              <a:rPr lang="en-US" sz="1200" b="1" dirty="0" smtClean="0"/>
              <a:t>Stuyvesant High School</a:t>
            </a:r>
          </a:p>
          <a:p>
            <a:pPr algn="r"/>
            <a:r>
              <a:rPr lang="en-US" sz="1200" dirty="0" smtClean="0"/>
              <a:t>Master Teaching Fellow, Math for America, NYC</a:t>
            </a:r>
            <a:endParaRPr lang="en-US" sz="1200" dirty="0"/>
          </a:p>
        </p:txBody>
      </p:sp>
      <p:sp>
        <p:nvSpPr>
          <p:cNvPr id="9" name="TextBox 8"/>
          <p:cNvSpPr txBox="1"/>
          <p:nvPr/>
        </p:nvSpPr>
        <p:spPr>
          <a:xfrm>
            <a:off x="7239000" y="1295400"/>
            <a:ext cx="1600200" cy="1446550"/>
          </a:xfrm>
          <a:prstGeom prst="rect">
            <a:avLst/>
          </a:prstGeom>
          <a:noFill/>
        </p:spPr>
        <p:txBody>
          <a:bodyPr wrap="square" rtlCol="0">
            <a:spAutoFit/>
          </a:bodyPr>
          <a:lstStyle/>
          <a:p>
            <a:r>
              <a:rPr lang="en-US" sz="1100" dirty="0" smtClean="0"/>
              <a:t>Understanding the double slit </a:t>
            </a:r>
            <a:r>
              <a:rPr lang="en-US" sz="1100" dirty="0"/>
              <a:t> </a:t>
            </a:r>
            <a:r>
              <a:rPr lang="en-US" sz="1100" dirty="0" smtClean="0"/>
              <a:t>can be an essential stepping stone to understanding diffraction gratings, thin films, and any other path length related  phenomena.</a:t>
            </a:r>
            <a:endParaRPr lang="en-US" sz="1100" dirty="0"/>
          </a:p>
        </p:txBody>
      </p:sp>
      <p:cxnSp>
        <p:nvCxnSpPr>
          <p:cNvPr id="13" name="Straight Connector 12"/>
          <p:cNvCxnSpPr/>
          <p:nvPr/>
        </p:nvCxnSpPr>
        <p:spPr>
          <a:xfrm>
            <a:off x="381000" y="2819400"/>
            <a:ext cx="85344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85800" y="3048000"/>
            <a:ext cx="2133600" cy="1277273"/>
          </a:xfrm>
          <a:prstGeom prst="rect">
            <a:avLst/>
          </a:prstGeom>
          <a:noFill/>
        </p:spPr>
        <p:txBody>
          <a:bodyPr wrap="square" rtlCol="0">
            <a:spAutoFit/>
          </a:bodyPr>
          <a:lstStyle/>
          <a:p>
            <a:r>
              <a:rPr lang="en-US" sz="1100" dirty="0" smtClean="0"/>
              <a:t>To help students visualize the key point, </a:t>
            </a:r>
            <a:r>
              <a:rPr lang="en-US" sz="1100" b="1" dirty="0" smtClean="0"/>
              <a:t>that there are points in space to which the path lengths from the two sources differ by either integer multiples of </a:t>
            </a:r>
            <a:r>
              <a:rPr lang="el-GR" sz="1100" b="1" dirty="0" smtClean="0"/>
              <a:t>λ</a:t>
            </a:r>
            <a:r>
              <a:rPr lang="en-US" sz="1100" b="1" dirty="0" smtClean="0"/>
              <a:t> or odd-integer multiples of  </a:t>
            </a:r>
            <a:r>
              <a:rPr lang="el-GR" sz="1100" b="1" dirty="0" smtClean="0"/>
              <a:t>λ</a:t>
            </a:r>
            <a:r>
              <a:rPr lang="en-US" sz="1100" b="1" dirty="0" smtClean="0"/>
              <a:t>/2</a:t>
            </a:r>
            <a:r>
              <a:rPr lang="en-US" sz="1100" dirty="0" smtClean="0"/>
              <a:t>, a simple tool can be crafted.</a:t>
            </a:r>
            <a:endParaRPr lang="en-US" sz="1100" dirty="0"/>
          </a:p>
        </p:txBody>
      </p:sp>
      <p:sp>
        <p:nvSpPr>
          <p:cNvPr id="16" name="TextBox 15"/>
          <p:cNvSpPr txBox="1"/>
          <p:nvPr/>
        </p:nvSpPr>
        <p:spPr>
          <a:xfrm>
            <a:off x="3048000" y="3048000"/>
            <a:ext cx="1676400" cy="738664"/>
          </a:xfrm>
          <a:prstGeom prst="rect">
            <a:avLst/>
          </a:prstGeom>
          <a:noFill/>
        </p:spPr>
        <p:txBody>
          <a:bodyPr wrap="square" rtlCol="0">
            <a:spAutoFit/>
          </a:bodyPr>
          <a:lstStyle/>
          <a:p>
            <a:r>
              <a:rPr lang="en-US" sz="1050" dirty="0" smtClean="0"/>
              <a:t>Made  of some ribbon and some alternating colored paper tabs (stapled to the ribbon)…….</a:t>
            </a:r>
            <a:endParaRPr lang="en-US" sz="1050" dirty="0"/>
          </a:p>
        </p:txBody>
      </p:sp>
      <p:sp>
        <p:nvSpPr>
          <p:cNvPr id="17" name="TextBox 16"/>
          <p:cNvSpPr txBox="1"/>
          <p:nvPr/>
        </p:nvSpPr>
        <p:spPr>
          <a:xfrm>
            <a:off x="5334000" y="2895600"/>
            <a:ext cx="2743200" cy="969496"/>
          </a:xfrm>
          <a:prstGeom prst="rect">
            <a:avLst/>
          </a:prstGeom>
          <a:noFill/>
        </p:spPr>
        <p:txBody>
          <a:bodyPr wrap="square" rtlCol="0">
            <a:spAutoFit/>
          </a:bodyPr>
          <a:lstStyle/>
          <a:p>
            <a:r>
              <a:rPr lang="en-US" sz="1100" dirty="0"/>
              <a:t>t</a:t>
            </a:r>
            <a:r>
              <a:rPr lang="en-US" sz="1100" dirty="0" smtClean="0"/>
              <a:t>his tool, with “wavelength-spaced”  </a:t>
            </a:r>
            <a:r>
              <a:rPr lang="en-US" sz="1200" b="1" dirty="0" smtClean="0">
                <a:solidFill>
                  <a:schemeClr val="accent2">
                    <a:lumMod val="40000"/>
                    <a:lumOff val="60000"/>
                  </a:schemeClr>
                </a:solidFill>
              </a:rPr>
              <a:t>pink </a:t>
            </a:r>
            <a:r>
              <a:rPr lang="en-US" sz="1100" dirty="0" smtClean="0"/>
              <a:t>tabs representing “peaks” and</a:t>
            </a:r>
            <a:r>
              <a:rPr lang="en-US" sz="1200" b="1" dirty="0" smtClean="0"/>
              <a:t> </a:t>
            </a:r>
            <a:r>
              <a:rPr lang="en-US" sz="1200" b="1" dirty="0" smtClean="0">
                <a:solidFill>
                  <a:srgbClr val="FFC000"/>
                </a:solidFill>
              </a:rPr>
              <a:t>tangerine</a:t>
            </a:r>
            <a:r>
              <a:rPr lang="en-US" sz="1200" b="1" dirty="0" smtClean="0"/>
              <a:t> </a:t>
            </a:r>
            <a:r>
              <a:rPr lang="en-US" sz="1100" dirty="0" smtClean="0"/>
              <a:t>tabs representing “troughs” provides an eye-catching and easy-to-follow guide for  students to look at during a lecture</a:t>
            </a:r>
            <a:endParaRPr lang="en-US" sz="1100" dirty="0"/>
          </a:p>
        </p:txBody>
      </p:sp>
      <p:cxnSp>
        <p:nvCxnSpPr>
          <p:cNvPr id="18" name="Straight Connector 17"/>
          <p:cNvCxnSpPr/>
          <p:nvPr/>
        </p:nvCxnSpPr>
        <p:spPr>
          <a:xfrm>
            <a:off x="381000" y="4419600"/>
            <a:ext cx="85344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0" name="Picture 19" descr="diff grating.jpg"/>
          <p:cNvPicPr>
            <a:picLocks noChangeAspect="1"/>
          </p:cNvPicPr>
          <p:nvPr/>
        </p:nvPicPr>
        <p:blipFill>
          <a:blip r:embed="rId6" cstate="print"/>
          <a:stretch>
            <a:fillRect/>
          </a:stretch>
        </p:blipFill>
        <p:spPr>
          <a:xfrm>
            <a:off x="5420034" y="2209800"/>
            <a:ext cx="1043112" cy="538942"/>
          </a:xfrm>
          <a:prstGeom prst="rect">
            <a:avLst/>
          </a:prstGeom>
          <a:noFill/>
          <a:ln>
            <a:noFill/>
          </a:ln>
        </p:spPr>
      </p:pic>
      <p:sp>
        <p:nvSpPr>
          <p:cNvPr id="21" name="TextBox 20"/>
          <p:cNvSpPr txBox="1"/>
          <p:nvPr/>
        </p:nvSpPr>
        <p:spPr>
          <a:xfrm>
            <a:off x="4038600" y="6704112"/>
            <a:ext cx="4953000" cy="123111"/>
          </a:xfrm>
          <a:prstGeom prst="rect">
            <a:avLst/>
          </a:prstGeom>
          <a:noFill/>
        </p:spPr>
        <p:txBody>
          <a:bodyPr wrap="square" rtlCol="0">
            <a:spAutoFit/>
          </a:bodyPr>
          <a:lstStyle/>
          <a:p>
            <a:r>
              <a:rPr lang="en-US" sz="200" i="1" dirty="0" smtClean="0"/>
              <a:t>Please note that John </a:t>
            </a:r>
            <a:r>
              <a:rPr lang="en-US" sz="200" i="1" dirty="0" err="1" smtClean="0"/>
              <a:t>Avallone</a:t>
            </a:r>
            <a:r>
              <a:rPr lang="en-US" sz="200" i="1" dirty="0" smtClean="0"/>
              <a:t> is a high school teacher, and as such loans,  borrows and donates ideas without attribution or citation.  As much as I believe this idea originated in my head, I don not wish to claim or certify that I have researched it to be “original”.  Apologies to any others who may claim simultaneous discovery, or to those who choose to be offended by its similarity to any commercially available product, pre-existing similar device, etc.</a:t>
            </a:r>
            <a:endParaRPr lang="en-US" sz="200" i="1" dirty="0"/>
          </a:p>
        </p:txBody>
      </p:sp>
      <p:pic>
        <p:nvPicPr>
          <p:cNvPr id="22" name="Picture 21" descr="grating-cd.jpg"/>
          <p:cNvPicPr>
            <a:picLocks noChangeAspect="1"/>
          </p:cNvPicPr>
          <p:nvPr/>
        </p:nvPicPr>
        <p:blipFill>
          <a:blip r:embed="rId7" cstate="print"/>
          <a:stretch>
            <a:fillRect/>
          </a:stretch>
        </p:blipFill>
        <p:spPr>
          <a:xfrm>
            <a:off x="8458200" y="1066800"/>
            <a:ext cx="570942" cy="457200"/>
          </a:xfrm>
          <a:prstGeom prst="rect">
            <a:avLst/>
          </a:prstGeom>
        </p:spPr>
      </p:pic>
      <p:pic>
        <p:nvPicPr>
          <p:cNvPr id="23" name="Picture 22" descr="bb grating.jpg"/>
          <p:cNvPicPr>
            <a:picLocks noChangeAspect="1"/>
          </p:cNvPicPr>
          <p:nvPr/>
        </p:nvPicPr>
        <p:blipFill>
          <a:blip r:embed="rId8" cstate="print"/>
          <a:stretch>
            <a:fillRect/>
          </a:stretch>
        </p:blipFill>
        <p:spPr>
          <a:xfrm>
            <a:off x="6553200" y="990600"/>
            <a:ext cx="719786" cy="479107"/>
          </a:xfrm>
          <a:prstGeom prst="rect">
            <a:avLst/>
          </a:prstGeom>
        </p:spPr>
      </p:pic>
      <p:pic>
        <p:nvPicPr>
          <p:cNvPr id="24" name="Picture 23" descr="dna.jpg"/>
          <p:cNvPicPr>
            <a:picLocks noChangeAspect="1"/>
          </p:cNvPicPr>
          <p:nvPr/>
        </p:nvPicPr>
        <p:blipFill>
          <a:blip r:embed="rId9" cstate="print"/>
          <a:stretch>
            <a:fillRect/>
          </a:stretch>
        </p:blipFill>
        <p:spPr>
          <a:xfrm rot="1993210" flipH="1">
            <a:off x="6683824" y="2036282"/>
            <a:ext cx="376683" cy="683013"/>
          </a:xfrm>
          <a:prstGeom prst="rect">
            <a:avLst/>
          </a:prstGeom>
        </p:spPr>
      </p:pic>
      <p:cxnSp>
        <p:nvCxnSpPr>
          <p:cNvPr id="28" name="Straight Arrow Connector 27"/>
          <p:cNvCxnSpPr/>
          <p:nvPr/>
        </p:nvCxnSpPr>
        <p:spPr>
          <a:xfrm>
            <a:off x="7848600" y="3048000"/>
            <a:ext cx="609600" cy="228600"/>
          </a:xfrm>
          <a:prstGeom prst="straightConnector1">
            <a:avLst/>
          </a:prstGeom>
          <a:ln>
            <a:solidFill>
              <a:srgbClr val="EDA3DA"/>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7848600" y="3276600"/>
            <a:ext cx="533400" cy="22860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8686800" y="3429000"/>
            <a:ext cx="457200" cy="369332"/>
          </a:xfrm>
          <a:prstGeom prst="rect">
            <a:avLst/>
          </a:prstGeom>
          <a:noFill/>
        </p:spPr>
        <p:txBody>
          <a:bodyPr wrap="square" rtlCol="0">
            <a:spAutoFit/>
          </a:bodyPr>
          <a:lstStyle/>
          <a:p>
            <a:r>
              <a:rPr lang="el-GR" dirty="0" smtClean="0"/>
              <a:t>λ</a:t>
            </a:r>
            <a:endParaRPr lang="en-US" dirty="0"/>
          </a:p>
        </p:txBody>
      </p:sp>
      <p:cxnSp>
        <p:nvCxnSpPr>
          <p:cNvPr id="33" name="Straight Arrow Connector 32"/>
          <p:cNvCxnSpPr/>
          <p:nvPr/>
        </p:nvCxnSpPr>
        <p:spPr>
          <a:xfrm rot="5400000" flipH="1" flipV="1">
            <a:off x="8610600" y="3352800"/>
            <a:ext cx="228600" cy="228600"/>
          </a:xfrm>
          <a:prstGeom prst="straightConnector1">
            <a:avLst/>
          </a:prstGeom>
          <a:ln>
            <a:solidFill>
              <a:schemeClr val="accent6">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35" name="Picture 34" descr="Oth Max.jpg"/>
          <p:cNvPicPr>
            <a:picLocks noChangeAspect="1"/>
          </p:cNvPicPr>
          <p:nvPr/>
        </p:nvPicPr>
        <p:blipFill>
          <a:blip r:embed="rId10" cstate="print">
            <a:lum bright="9000" contrast="59000"/>
          </a:blip>
          <a:stretch>
            <a:fillRect/>
          </a:stretch>
        </p:blipFill>
        <p:spPr>
          <a:xfrm>
            <a:off x="533400" y="4876800"/>
            <a:ext cx="2243667" cy="1262062"/>
          </a:xfrm>
          <a:prstGeom prst="rect">
            <a:avLst/>
          </a:prstGeom>
        </p:spPr>
      </p:pic>
      <p:sp>
        <p:nvSpPr>
          <p:cNvPr id="36" name="TextBox 35"/>
          <p:cNvSpPr txBox="1"/>
          <p:nvPr/>
        </p:nvSpPr>
        <p:spPr>
          <a:xfrm>
            <a:off x="609600" y="4419600"/>
            <a:ext cx="2057400" cy="381000"/>
          </a:xfrm>
          <a:prstGeom prst="rect">
            <a:avLst/>
          </a:prstGeom>
          <a:noFill/>
        </p:spPr>
        <p:txBody>
          <a:bodyPr wrap="square" rtlCol="0">
            <a:spAutoFit/>
          </a:bodyPr>
          <a:lstStyle/>
          <a:p>
            <a:pPr algn="ctr"/>
            <a:r>
              <a:rPr lang="en-US" dirty="0" smtClean="0"/>
              <a:t>Central maximum</a:t>
            </a:r>
            <a:endParaRPr lang="en-US" dirty="0"/>
          </a:p>
        </p:txBody>
      </p:sp>
      <p:sp>
        <p:nvSpPr>
          <p:cNvPr id="37" name="TextBox 36"/>
          <p:cNvSpPr txBox="1"/>
          <p:nvPr/>
        </p:nvSpPr>
        <p:spPr>
          <a:xfrm>
            <a:off x="76200" y="5410200"/>
            <a:ext cx="533400" cy="369332"/>
          </a:xfrm>
          <a:prstGeom prst="rect">
            <a:avLst/>
          </a:prstGeom>
          <a:noFill/>
        </p:spPr>
        <p:txBody>
          <a:bodyPr wrap="square" rtlCol="0">
            <a:spAutoFit/>
          </a:bodyPr>
          <a:lstStyle/>
          <a:p>
            <a:r>
              <a:rPr lang="en-US" dirty="0" smtClean="0"/>
              <a:t>    d</a:t>
            </a:r>
            <a:endParaRPr lang="en-US" dirty="0"/>
          </a:p>
        </p:txBody>
      </p:sp>
      <p:cxnSp>
        <p:nvCxnSpPr>
          <p:cNvPr id="39" name="Straight Arrow Connector 38"/>
          <p:cNvCxnSpPr/>
          <p:nvPr/>
        </p:nvCxnSpPr>
        <p:spPr>
          <a:xfrm rot="5400000">
            <a:off x="496094" y="5599906"/>
            <a:ext cx="228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09600" y="5334000"/>
            <a:ext cx="228600" cy="138499"/>
          </a:xfrm>
          <a:prstGeom prst="rect">
            <a:avLst/>
          </a:prstGeom>
          <a:noFill/>
        </p:spPr>
        <p:txBody>
          <a:bodyPr wrap="square" rtlCol="0">
            <a:spAutoFit/>
          </a:bodyPr>
          <a:lstStyle/>
          <a:p>
            <a:r>
              <a:rPr lang="en-US" sz="300" dirty="0" smtClean="0"/>
              <a:t>1</a:t>
            </a:r>
            <a:r>
              <a:rPr lang="el-GR" sz="300" dirty="0" smtClean="0"/>
              <a:t>λ</a:t>
            </a:r>
            <a:endParaRPr lang="en-US" sz="300" dirty="0"/>
          </a:p>
        </p:txBody>
      </p:sp>
      <p:sp>
        <p:nvSpPr>
          <p:cNvPr id="46" name="TextBox 45"/>
          <p:cNvSpPr txBox="1"/>
          <p:nvPr/>
        </p:nvSpPr>
        <p:spPr>
          <a:xfrm>
            <a:off x="762000" y="5334000"/>
            <a:ext cx="228600" cy="138499"/>
          </a:xfrm>
          <a:prstGeom prst="rect">
            <a:avLst/>
          </a:prstGeom>
          <a:noFill/>
        </p:spPr>
        <p:txBody>
          <a:bodyPr wrap="square" rtlCol="0">
            <a:spAutoFit/>
          </a:bodyPr>
          <a:lstStyle/>
          <a:p>
            <a:r>
              <a:rPr lang="en-US" sz="300" dirty="0" smtClean="0"/>
              <a:t>2</a:t>
            </a:r>
            <a:r>
              <a:rPr lang="el-GR" sz="300" dirty="0" smtClean="0"/>
              <a:t>λ</a:t>
            </a:r>
            <a:endParaRPr lang="en-US" sz="300" dirty="0"/>
          </a:p>
        </p:txBody>
      </p:sp>
      <p:sp>
        <p:nvSpPr>
          <p:cNvPr id="47" name="TextBox 46"/>
          <p:cNvSpPr txBox="1"/>
          <p:nvPr/>
        </p:nvSpPr>
        <p:spPr>
          <a:xfrm>
            <a:off x="914400" y="5334000"/>
            <a:ext cx="228600" cy="138499"/>
          </a:xfrm>
          <a:prstGeom prst="rect">
            <a:avLst/>
          </a:prstGeom>
          <a:noFill/>
        </p:spPr>
        <p:txBody>
          <a:bodyPr wrap="square" rtlCol="0">
            <a:spAutoFit/>
          </a:bodyPr>
          <a:lstStyle/>
          <a:p>
            <a:r>
              <a:rPr lang="en-US" sz="300" dirty="0" smtClean="0"/>
              <a:t>3</a:t>
            </a:r>
            <a:r>
              <a:rPr lang="el-GR" sz="300" dirty="0" smtClean="0"/>
              <a:t>λ</a:t>
            </a:r>
            <a:endParaRPr lang="en-US" sz="300" dirty="0"/>
          </a:p>
        </p:txBody>
      </p:sp>
      <p:sp>
        <p:nvSpPr>
          <p:cNvPr id="48" name="TextBox 47"/>
          <p:cNvSpPr txBox="1"/>
          <p:nvPr/>
        </p:nvSpPr>
        <p:spPr>
          <a:xfrm>
            <a:off x="990600" y="5334000"/>
            <a:ext cx="228600" cy="138499"/>
          </a:xfrm>
          <a:prstGeom prst="rect">
            <a:avLst/>
          </a:prstGeom>
          <a:noFill/>
        </p:spPr>
        <p:txBody>
          <a:bodyPr wrap="square" rtlCol="0">
            <a:spAutoFit/>
          </a:bodyPr>
          <a:lstStyle/>
          <a:p>
            <a:r>
              <a:rPr lang="en-US" sz="300" dirty="0" smtClean="0"/>
              <a:t>4</a:t>
            </a:r>
            <a:r>
              <a:rPr lang="el-GR" sz="300" dirty="0" smtClean="0"/>
              <a:t>λ</a:t>
            </a:r>
            <a:endParaRPr lang="en-US" sz="300" dirty="0"/>
          </a:p>
        </p:txBody>
      </p:sp>
      <p:sp>
        <p:nvSpPr>
          <p:cNvPr id="49" name="TextBox 48"/>
          <p:cNvSpPr txBox="1"/>
          <p:nvPr/>
        </p:nvSpPr>
        <p:spPr>
          <a:xfrm>
            <a:off x="1143000" y="5334000"/>
            <a:ext cx="228600" cy="138499"/>
          </a:xfrm>
          <a:prstGeom prst="rect">
            <a:avLst/>
          </a:prstGeom>
          <a:noFill/>
        </p:spPr>
        <p:txBody>
          <a:bodyPr wrap="square" rtlCol="0">
            <a:spAutoFit/>
          </a:bodyPr>
          <a:lstStyle/>
          <a:p>
            <a:r>
              <a:rPr lang="en-US" sz="300" dirty="0" smtClean="0"/>
              <a:t>5</a:t>
            </a:r>
            <a:r>
              <a:rPr lang="el-GR" sz="300" dirty="0" smtClean="0"/>
              <a:t>λ</a:t>
            </a:r>
            <a:endParaRPr lang="en-US" sz="300" dirty="0"/>
          </a:p>
        </p:txBody>
      </p:sp>
      <p:sp>
        <p:nvSpPr>
          <p:cNvPr id="50" name="TextBox 49"/>
          <p:cNvSpPr txBox="1"/>
          <p:nvPr/>
        </p:nvSpPr>
        <p:spPr>
          <a:xfrm>
            <a:off x="1219200" y="5334000"/>
            <a:ext cx="304800" cy="138499"/>
          </a:xfrm>
          <a:prstGeom prst="rect">
            <a:avLst/>
          </a:prstGeom>
          <a:noFill/>
        </p:spPr>
        <p:txBody>
          <a:bodyPr wrap="square" rtlCol="0">
            <a:spAutoFit/>
          </a:bodyPr>
          <a:lstStyle/>
          <a:p>
            <a:r>
              <a:rPr lang="en-US" sz="300" dirty="0" smtClean="0"/>
              <a:t>   6</a:t>
            </a:r>
            <a:r>
              <a:rPr lang="el-GR" sz="300" dirty="0" smtClean="0"/>
              <a:t>λ</a:t>
            </a:r>
            <a:endParaRPr lang="en-US" sz="300" dirty="0"/>
          </a:p>
        </p:txBody>
      </p:sp>
      <p:sp>
        <p:nvSpPr>
          <p:cNvPr id="51" name="TextBox 50"/>
          <p:cNvSpPr txBox="1"/>
          <p:nvPr/>
        </p:nvSpPr>
        <p:spPr>
          <a:xfrm>
            <a:off x="1371600" y="5410200"/>
            <a:ext cx="228600" cy="138499"/>
          </a:xfrm>
          <a:prstGeom prst="rect">
            <a:avLst/>
          </a:prstGeom>
          <a:noFill/>
        </p:spPr>
        <p:txBody>
          <a:bodyPr wrap="square" rtlCol="0">
            <a:spAutoFit/>
          </a:bodyPr>
          <a:lstStyle/>
          <a:p>
            <a:r>
              <a:rPr lang="en-US" sz="300" dirty="0" smtClean="0"/>
              <a:t>7</a:t>
            </a:r>
            <a:r>
              <a:rPr lang="el-GR" sz="300" dirty="0" smtClean="0"/>
              <a:t>λ</a:t>
            </a:r>
            <a:endParaRPr lang="en-US" sz="300" dirty="0"/>
          </a:p>
        </p:txBody>
      </p:sp>
      <p:sp>
        <p:nvSpPr>
          <p:cNvPr id="52" name="TextBox 51"/>
          <p:cNvSpPr txBox="1"/>
          <p:nvPr/>
        </p:nvSpPr>
        <p:spPr>
          <a:xfrm>
            <a:off x="1524000" y="5410200"/>
            <a:ext cx="228600" cy="138499"/>
          </a:xfrm>
          <a:prstGeom prst="rect">
            <a:avLst/>
          </a:prstGeom>
          <a:noFill/>
        </p:spPr>
        <p:txBody>
          <a:bodyPr wrap="square" rtlCol="0">
            <a:spAutoFit/>
          </a:bodyPr>
          <a:lstStyle/>
          <a:p>
            <a:r>
              <a:rPr lang="en-US" sz="300" dirty="0" smtClean="0"/>
              <a:t>8</a:t>
            </a:r>
            <a:r>
              <a:rPr lang="el-GR" sz="300" dirty="0" smtClean="0"/>
              <a:t>λ</a:t>
            </a:r>
            <a:endParaRPr lang="en-US" sz="300" dirty="0"/>
          </a:p>
        </p:txBody>
      </p:sp>
      <p:sp>
        <p:nvSpPr>
          <p:cNvPr id="53" name="TextBox 52"/>
          <p:cNvSpPr txBox="1"/>
          <p:nvPr/>
        </p:nvSpPr>
        <p:spPr>
          <a:xfrm>
            <a:off x="1676400" y="5410200"/>
            <a:ext cx="304800" cy="138499"/>
          </a:xfrm>
          <a:prstGeom prst="rect">
            <a:avLst/>
          </a:prstGeom>
          <a:noFill/>
        </p:spPr>
        <p:txBody>
          <a:bodyPr wrap="square" rtlCol="0">
            <a:spAutoFit/>
          </a:bodyPr>
          <a:lstStyle/>
          <a:p>
            <a:r>
              <a:rPr lang="en-US" sz="300" dirty="0" smtClean="0"/>
              <a:t>       10</a:t>
            </a:r>
            <a:r>
              <a:rPr lang="el-GR" sz="300" dirty="0" smtClean="0"/>
              <a:t>λ</a:t>
            </a:r>
            <a:r>
              <a:rPr lang="en-US" sz="300" dirty="0" smtClean="0"/>
              <a:t>  </a:t>
            </a:r>
            <a:endParaRPr lang="en-US" sz="300" dirty="0"/>
          </a:p>
        </p:txBody>
      </p:sp>
      <p:sp>
        <p:nvSpPr>
          <p:cNvPr id="54" name="TextBox 53"/>
          <p:cNvSpPr txBox="1"/>
          <p:nvPr/>
        </p:nvSpPr>
        <p:spPr>
          <a:xfrm>
            <a:off x="1828800" y="5410200"/>
            <a:ext cx="304800" cy="138499"/>
          </a:xfrm>
          <a:prstGeom prst="rect">
            <a:avLst/>
          </a:prstGeom>
          <a:noFill/>
        </p:spPr>
        <p:txBody>
          <a:bodyPr wrap="square" rtlCol="0">
            <a:spAutoFit/>
          </a:bodyPr>
          <a:lstStyle/>
          <a:p>
            <a:r>
              <a:rPr lang="en-US" sz="300" dirty="0" smtClean="0"/>
              <a:t>11</a:t>
            </a:r>
            <a:r>
              <a:rPr lang="el-GR" sz="300" dirty="0" smtClean="0"/>
              <a:t>λ</a:t>
            </a:r>
            <a:endParaRPr lang="en-US" sz="300" dirty="0"/>
          </a:p>
        </p:txBody>
      </p:sp>
      <p:sp>
        <p:nvSpPr>
          <p:cNvPr id="55" name="TextBox 54"/>
          <p:cNvSpPr txBox="1"/>
          <p:nvPr/>
        </p:nvSpPr>
        <p:spPr>
          <a:xfrm>
            <a:off x="1905000" y="5410200"/>
            <a:ext cx="304800" cy="138499"/>
          </a:xfrm>
          <a:prstGeom prst="rect">
            <a:avLst/>
          </a:prstGeom>
          <a:noFill/>
        </p:spPr>
        <p:txBody>
          <a:bodyPr wrap="square" rtlCol="0">
            <a:spAutoFit/>
          </a:bodyPr>
          <a:lstStyle/>
          <a:p>
            <a:r>
              <a:rPr lang="en-US" sz="300" dirty="0" smtClean="0"/>
              <a:t>        12</a:t>
            </a:r>
            <a:r>
              <a:rPr lang="el-GR" sz="300" dirty="0" smtClean="0"/>
              <a:t>λ</a:t>
            </a:r>
            <a:endParaRPr lang="en-US" sz="300" dirty="0"/>
          </a:p>
        </p:txBody>
      </p:sp>
      <p:sp>
        <p:nvSpPr>
          <p:cNvPr id="56" name="TextBox 55"/>
          <p:cNvSpPr txBox="1"/>
          <p:nvPr/>
        </p:nvSpPr>
        <p:spPr>
          <a:xfrm>
            <a:off x="1600200" y="5410200"/>
            <a:ext cx="304800" cy="138499"/>
          </a:xfrm>
          <a:prstGeom prst="rect">
            <a:avLst/>
          </a:prstGeom>
          <a:noFill/>
        </p:spPr>
        <p:txBody>
          <a:bodyPr wrap="square" rtlCol="0">
            <a:spAutoFit/>
          </a:bodyPr>
          <a:lstStyle/>
          <a:p>
            <a:r>
              <a:rPr lang="en-US" sz="300" dirty="0" smtClean="0"/>
              <a:t>  9</a:t>
            </a:r>
            <a:r>
              <a:rPr lang="el-GR" sz="300" dirty="0" smtClean="0"/>
              <a:t>λ</a:t>
            </a:r>
            <a:endParaRPr lang="en-US" sz="300" dirty="0"/>
          </a:p>
        </p:txBody>
      </p:sp>
      <p:sp>
        <p:nvSpPr>
          <p:cNvPr id="59" name="TextBox 58"/>
          <p:cNvSpPr txBox="1"/>
          <p:nvPr/>
        </p:nvSpPr>
        <p:spPr>
          <a:xfrm>
            <a:off x="2209800" y="5410200"/>
            <a:ext cx="381000" cy="138499"/>
          </a:xfrm>
          <a:prstGeom prst="rect">
            <a:avLst/>
          </a:prstGeom>
          <a:noFill/>
        </p:spPr>
        <p:txBody>
          <a:bodyPr wrap="square" rtlCol="0">
            <a:spAutoFit/>
          </a:bodyPr>
          <a:lstStyle/>
          <a:p>
            <a:r>
              <a:rPr lang="en-US" sz="300" dirty="0" smtClean="0"/>
              <a:t>14</a:t>
            </a:r>
            <a:r>
              <a:rPr lang="el-GR" sz="300" dirty="0" smtClean="0"/>
              <a:t>λ</a:t>
            </a:r>
            <a:endParaRPr lang="en-US" sz="300" dirty="0"/>
          </a:p>
        </p:txBody>
      </p:sp>
      <p:sp>
        <p:nvSpPr>
          <p:cNvPr id="60" name="TextBox 59"/>
          <p:cNvSpPr txBox="1"/>
          <p:nvPr/>
        </p:nvSpPr>
        <p:spPr>
          <a:xfrm>
            <a:off x="2286000" y="5410200"/>
            <a:ext cx="457200" cy="138499"/>
          </a:xfrm>
          <a:prstGeom prst="rect">
            <a:avLst/>
          </a:prstGeom>
          <a:noFill/>
        </p:spPr>
        <p:txBody>
          <a:bodyPr wrap="square" rtlCol="0">
            <a:spAutoFit/>
          </a:bodyPr>
          <a:lstStyle/>
          <a:p>
            <a:r>
              <a:rPr lang="en-US" sz="300" dirty="0" smtClean="0"/>
              <a:t>     15</a:t>
            </a:r>
            <a:r>
              <a:rPr lang="el-GR" sz="300" dirty="0" smtClean="0"/>
              <a:t>λ</a:t>
            </a:r>
            <a:endParaRPr lang="en-US" sz="300" dirty="0"/>
          </a:p>
        </p:txBody>
      </p:sp>
      <p:sp>
        <p:nvSpPr>
          <p:cNvPr id="61" name="TextBox 60"/>
          <p:cNvSpPr txBox="1"/>
          <p:nvPr/>
        </p:nvSpPr>
        <p:spPr>
          <a:xfrm>
            <a:off x="1981200" y="5410200"/>
            <a:ext cx="381000" cy="138499"/>
          </a:xfrm>
          <a:prstGeom prst="rect">
            <a:avLst/>
          </a:prstGeom>
          <a:noFill/>
        </p:spPr>
        <p:txBody>
          <a:bodyPr wrap="square" rtlCol="0">
            <a:spAutoFit/>
          </a:bodyPr>
          <a:lstStyle/>
          <a:p>
            <a:r>
              <a:rPr lang="en-US" sz="300" dirty="0" smtClean="0"/>
              <a:t>             13</a:t>
            </a:r>
            <a:r>
              <a:rPr lang="el-GR" sz="300" dirty="0" smtClean="0"/>
              <a:t>λ</a:t>
            </a:r>
            <a:endParaRPr lang="en-US" sz="300" dirty="0"/>
          </a:p>
        </p:txBody>
      </p:sp>
      <p:sp>
        <p:nvSpPr>
          <p:cNvPr id="62" name="TextBox 61"/>
          <p:cNvSpPr txBox="1"/>
          <p:nvPr/>
        </p:nvSpPr>
        <p:spPr>
          <a:xfrm>
            <a:off x="2362200" y="5257800"/>
            <a:ext cx="381000" cy="230832"/>
          </a:xfrm>
          <a:prstGeom prst="rect">
            <a:avLst/>
          </a:prstGeom>
          <a:noFill/>
        </p:spPr>
        <p:txBody>
          <a:bodyPr wrap="square" rtlCol="0">
            <a:spAutoFit/>
          </a:bodyPr>
          <a:lstStyle/>
          <a:p>
            <a:endParaRPr lang="en-US" sz="300" dirty="0" smtClean="0"/>
          </a:p>
          <a:p>
            <a:endParaRPr lang="en-US" sz="300" dirty="0" smtClean="0"/>
          </a:p>
          <a:p>
            <a:r>
              <a:rPr lang="en-US" sz="300" dirty="0" smtClean="0"/>
              <a:t>15.5</a:t>
            </a:r>
            <a:r>
              <a:rPr lang="el-GR" sz="300" dirty="0" smtClean="0"/>
              <a:t>λ</a:t>
            </a:r>
            <a:endParaRPr lang="en-US" sz="300" dirty="0"/>
          </a:p>
        </p:txBody>
      </p:sp>
      <p:sp>
        <p:nvSpPr>
          <p:cNvPr id="71" name="TextBox 70"/>
          <p:cNvSpPr txBox="1"/>
          <p:nvPr/>
        </p:nvSpPr>
        <p:spPr>
          <a:xfrm>
            <a:off x="1828800" y="5105400"/>
            <a:ext cx="762000" cy="323165"/>
          </a:xfrm>
          <a:prstGeom prst="rect">
            <a:avLst/>
          </a:prstGeom>
          <a:noFill/>
        </p:spPr>
        <p:txBody>
          <a:bodyPr wrap="square" rtlCol="0">
            <a:spAutoFit/>
          </a:bodyPr>
          <a:lstStyle/>
          <a:p>
            <a:r>
              <a:rPr lang="en-US" sz="300" dirty="0" smtClean="0"/>
              <a:t>Top path is “countable” as 15.5 wavelengths.  Bottom path also countable.  Look how wave that is in phase at the slits is also  in phase                at the screen. “Pink on Pink”!</a:t>
            </a:r>
            <a:endParaRPr lang="en-US" sz="300" dirty="0"/>
          </a:p>
        </p:txBody>
      </p:sp>
      <p:sp>
        <p:nvSpPr>
          <p:cNvPr id="78" name="TextBox 77"/>
          <p:cNvSpPr txBox="1"/>
          <p:nvPr/>
        </p:nvSpPr>
        <p:spPr>
          <a:xfrm>
            <a:off x="685800" y="5791200"/>
            <a:ext cx="457200" cy="230832"/>
          </a:xfrm>
          <a:prstGeom prst="rect">
            <a:avLst/>
          </a:prstGeom>
          <a:noFill/>
        </p:spPr>
        <p:txBody>
          <a:bodyPr wrap="square" rtlCol="0">
            <a:spAutoFit/>
          </a:bodyPr>
          <a:lstStyle/>
          <a:p>
            <a:r>
              <a:rPr lang="en-US" sz="300" dirty="0" smtClean="0"/>
              <a:t>Magnets hold the ribbon to the board.</a:t>
            </a:r>
            <a:endParaRPr lang="en-US" sz="300" dirty="0"/>
          </a:p>
        </p:txBody>
      </p:sp>
      <p:sp>
        <p:nvSpPr>
          <p:cNvPr id="79" name="TextBox 78"/>
          <p:cNvSpPr txBox="1"/>
          <p:nvPr/>
        </p:nvSpPr>
        <p:spPr>
          <a:xfrm>
            <a:off x="2514600" y="5562600"/>
            <a:ext cx="304800" cy="430887"/>
          </a:xfrm>
          <a:prstGeom prst="rect">
            <a:avLst/>
          </a:prstGeom>
          <a:noFill/>
        </p:spPr>
        <p:txBody>
          <a:bodyPr wrap="square" rtlCol="0">
            <a:spAutoFit/>
          </a:bodyPr>
          <a:lstStyle/>
          <a:p>
            <a:r>
              <a:rPr lang="en-US" sz="200" dirty="0" smtClean="0"/>
              <a:t>Paper also held up with magnets, allows length of ribbon beyond the “screen” to be obscured.</a:t>
            </a:r>
            <a:endParaRPr lang="en-US" sz="200" dirty="0"/>
          </a:p>
        </p:txBody>
      </p:sp>
      <p:pic>
        <p:nvPicPr>
          <p:cNvPr id="80" name="Picture 79" descr="First Minimum.jpg"/>
          <p:cNvPicPr>
            <a:picLocks noChangeAspect="1"/>
          </p:cNvPicPr>
          <p:nvPr/>
        </p:nvPicPr>
        <p:blipFill>
          <a:blip r:embed="rId11" cstate="print">
            <a:lum bright="-2000" contrast="71000"/>
          </a:blip>
          <a:stretch>
            <a:fillRect/>
          </a:stretch>
        </p:blipFill>
        <p:spPr>
          <a:xfrm>
            <a:off x="3352800" y="4876800"/>
            <a:ext cx="2362200" cy="1295400"/>
          </a:xfrm>
          <a:prstGeom prst="rect">
            <a:avLst/>
          </a:prstGeom>
        </p:spPr>
      </p:pic>
      <p:sp>
        <p:nvSpPr>
          <p:cNvPr id="81" name="TextBox 80"/>
          <p:cNvSpPr txBox="1"/>
          <p:nvPr/>
        </p:nvSpPr>
        <p:spPr>
          <a:xfrm>
            <a:off x="3429000" y="4419600"/>
            <a:ext cx="1981200" cy="381000"/>
          </a:xfrm>
          <a:prstGeom prst="rect">
            <a:avLst/>
          </a:prstGeom>
          <a:noFill/>
        </p:spPr>
        <p:txBody>
          <a:bodyPr wrap="square" rtlCol="0">
            <a:spAutoFit/>
          </a:bodyPr>
          <a:lstStyle/>
          <a:p>
            <a:pPr algn="ctr"/>
            <a:r>
              <a:rPr lang="en-US" dirty="0" smtClean="0"/>
              <a:t>First Minimum</a:t>
            </a:r>
            <a:endParaRPr lang="en-US" dirty="0"/>
          </a:p>
        </p:txBody>
      </p:sp>
      <p:sp>
        <p:nvSpPr>
          <p:cNvPr id="82" name="TextBox 81"/>
          <p:cNvSpPr txBox="1"/>
          <p:nvPr/>
        </p:nvSpPr>
        <p:spPr>
          <a:xfrm>
            <a:off x="3581400" y="5410200"/>
            <a:ext cx="228600" cy="138499"/>
          </a:xfrm>
          <a:prstGeom prst="rect">
            <a:avLst/>
          </a:prstGeom>
          <a:noFill/>
        </p:spPr>
        <p:txBody>
          <a:bodyPr wrap="square" rtlCol="0">
            <a:spAutoFit/>
          </a:bodyPr>
          <a:lstStyle/>
          <a:p>
            <a:r>
              <a:rPr lang="en-US" sz="300" dirty="0" smtClean="0"/>
              <a:t>2</a:t>
            </a:r>
            <a:r>
              <a:rPr lang="el-GR" sz="300" dirty="0" smtClean="0"/>
              <a:t>λ</a:t>
            </a:r>
            <a:endParaRPr lang="en-US" sz="300" dirty="0"/>
          </a:p>
        </p:txBody>
      </p:sp>
      <p:sp>
        <p:nvSpPr>
          <p:cNvPr id="84" name="TextBox 83"/>
          <p:cNvSpPr txBox="1"/>
          <p:nvPr/>
        </p:nvSpPr>
        <p:spPr>
          <a:xfrm>
            <a:off x="3429000" y="5410200"/>
            <a:ext cx="228600" cy="138499"/>
          </a:xfrm>
          <a:prstGeom prst="rect">
            <a:avLst/>
          </a:prstGeom>
          <a:noFill/>
        </p:spPr>
        <p:txBody>
          <a:bodyPr wrap="square" rtlCol="0">
            <a:spAutoFit/>
          </a:bodyPr>
          <a:lstStyle/>
          <a:p>
            <a:r>
              <a:rPr lang="en-US" sz="300" dirty="0" smtClean="0"/>
              <a:t>1</a:t>
            </a:r>
            <a:r>
              <a:rPr lang="el-GR" sz="300" dirty="0" smtClean="0"/>
              <a:t>λ</a:t>
            </a:r>
            <a:endParaRPr lang="en-US" sz="300" dirty="0"/>
          </a:p>
        </p:txBody>
      </p:sp>
      <p:sp>
        <p:nvSpPr>
          <p:cNvPr id="85" name="TextBox 84"/>
          <p:cNvSpPr txBox="1"/>
          <p:nvPr/>
        </p:nvSpPr>
        <p:spPr>
          <a:xfrm>
            <a:off x="3657600" y="5334000"/>
            <a:ext cx="228600" cy="138499"/>
          </a:xfrm>
          <a:prstGeom prst="rect">
            <a:avLst/>
          </a:prstGeom>
          <a:noFill/>
        </p:spPr>
        <p:txBody>
          <a:bodyPr wrap="square" rtlCol="0">
            <a:spAutoFit/>
          </a:bodyPr>
          <a:lstStyle/>
          <a:p>
            <a:r>
              <a:rPr lang="en-US" sz="300" dirty="0" smtClean="0"/>
              <a:t>3</a:t>
            </a:r>
            <a:r>
              <a:rPr lang="el-GR" sz="300" dirty="0" smtClean="0"/>
              <a:t>λ</a:t>
            </a:r>
            <a:endParaRPr lang="en-US" sz="300" dirty="0"/>
          </a:p>
        </p:txBody>
      </p:sp>
      <p:sp>
        <p:nvSpPr>
          <p:cNvPr id="86" name="TextBox 85"/>
          <p:cNvSpPr txBox="1"/>
          <p:nvPr/>
        </p:nvSpPr>
        <p:spPr>
          <a:xfrm>
            <a:off x="3810000" y="5334000"/>
            <a:ext cx="228600" cy="138499"/>
          </a:xfrm>
          <a:prstGeom prst="rect">
            <a:avLst/>
          </a:prstGeom>
          <a:noFill/>
        </p:spPr>
        <p:txBody>
          <a:bodyPr wrap="square" rtlCol="0">
            <a:spAutoFit/>
          </a:bodyPr>
          <a:lstStyle/>
          <a:p>
            <a:r>
              <a:rPr lang="en-US" sz="300" dirty="0" smtClean="0"/>
              <a:t>4</a:t>
            </a:r>
            <a:r>
              <a:rPr lang="el-GR" sz="300" dirty="0" smtClean="0"/>
              <a:t>λ</a:t>
            </a:r>
            <a:endParaRPr lang="en-US" sz="300" dirty="0"/>
          </a:p>
        </p:txBody>
      </p:sp>
      <p:sp>
        <p:nvSpPr>
          <p:cNvPr id="87" name="TextBox 86"/>
          <p:cNvSpPr txBox="1"/>
          <p:nvPr/>
        </p:nvSpPr>
        <p:spPr>
          <a:xfrm>
            <a:off x="3886200" y="5334000"/>
            <a:ext cx="228600" cy="138499"/>
          </a:xfrm>
          <a:prstGeom prst="rect">
            <a:avLst/>
          </a:prstGeom>
          <a:noFill/>
        </p:spPr>
        <p:txBody>
          <a:bodyPr wrap="square" rtlCol="0">
            <a:spAutoFit/>
          </a:bodyPr>
          <a:lstStyle/>
          <a:p>
            <a:r>
              <a:rPr lang="en-US" sz="300" dirty="0" smtClean="0"/>
              <a:t>5</a:t>
            </a:r>
            <a:r>
              <a:rPr lang="el-GR" sz="300" dirty="0" smtClean="0"/>
              <a:t>λ</a:t>
            </a:r>
            <a:endParaRPr lang="en-US" sz="300" dirty="0"/>
          </a:p>
        </p:txBody>
      </p:sp>
      <p:sp>
        <p:nvSpPr>
          <p:cNvPr id="88" name="TextBox 87"/>
          <p:cNvSpPr txBox="1"/>
          <p:nvPr/>
        </p:nvSpPr>
        <p:spPr>
          <a:xfrm>
            <a:off x="4038600" y="5334000"/>
            <a:ext cx="228600" cy="138499"/>
          </a:xfrm>
          <a:prstGeom prst="rect">
            <a:avLst/>
          </a:prstGeom>
          <a:noFill/>
        </p:spPr>
        <p:txBody>
          <a:bodyPr wrap="square" rtlCol="0">
            <a:spAutoFit/>
          </a:bodyPr>
          <a:lstStyle/>
          <a:p>
            <a:r>
              <a:rPr lang="en-US" sz="300" dirty="0" smtClean="0"/>
              <a:t>6</a:t>
            </a:r>
            <a:r>
              <a:rPr lang="el-GR" sz="300" dirty="0" smtClean="0"/>
              <a:t>λ</a:t>
            </a:r>
            <a:endParaRPr lang="en-US" sz="300" dirty="0"/>
          </a:p>
        </p:txBody>
      </p:sp>
      <p:sp>
        <p:nvSpPr>
          <p:cNvPr id="89" name="TextBox 88"/>
          <p:cNvSpPr txBox="1"/>
          <p:nvPr/>
        </p:nvSpPr>
        <p:spPr>
          <a:xfrm>
            <a:off x="4114800" y="5334000"/>
            <a:ext cx="381000" cy="138499"/>
          </a:xfrm>
          <a:prstGeom prst="rect">
            <a:avLst/>
          </a:prstGeom>
          <a:noFill/>
        </p:spPr>
        <p:txBody>
          <a:bodyPr wrap="square" rtlCol="0">
            <a:spAutoFit/>
          </a:bodyPr>
          <a:lstStyle/>
          <a:p>
            <a:r>
              <a:rPr lang="en-US" sz="300" dirty="0" smtClean="0"/>
              <a:t>   7</a:t>
            </a:r>
            <a:r>
              <a:rPr lang="el-GR" sz="300" dirty="0" smtClean="0"/>
              <a:t>λ</a:t>
            </a:r>
            <a:endParaRPr lang="en-US" sz="300" dirty="0"/>
          </a:p>
        </p:txBody>
      </p:sp>
      <p:sp>
        <p:nvSpPr>
          <p:cNvPr id="90" name="TextBox 89"/>
          <p:cNvSpPr txBox="1"/>
          <p:nvPr/>
        </p:nvSpPr>
        <p:spPr>
          <a:xfrm>
            <a:off x="4267200" y="5334000"/>
            <a:ext cx="228600" cy="138499"/>
          </a:xfrm>
          <a:prstGeom prst="rect">
            <a:avLst/>
          </a:prstGeom>
          <a:noFill/>
        </p:spPr>
        <p:txBody>
          <a:bodyPr wrap="square" rtlCol="0">
            <a:spAutoFit/>
          </a:bodyPr>
          <a:lstStyle/>
          <a:p>
            <a:r>
              <a:rPr lang="en-US" sz="300" dirty="0" smtClean="0"/>
              <a:t>8</a:t>
            </a:r>
            <a:r>
              <a:rPr lang="el-GR" sz="300" dirty="0" smtClean="0"/>
              <a:t>λ</a:t>
            </a:r>
            <a:endParaRPr lang="en-US" sz="300" dirty="0"/>
          </a:p>
        </p:txBody>
      </p:sp>
      <p:sp>
        <p:nvSpPr>
          <p:cNvPr id="91" name="TextBox 90"/>
          <p:cNvSpPr txBox="1"/>
          <p:nvPr/>
        </p:nvSpPr>
        <p:spPr>
          <a:xfrm>
            <a:off x="4419600" y="5257800"/>
            <a:ext cx="228600" cy="138499"/>
          </a:xfrm>
          <a:prstGeom prst="rect">
            <a:avLst/>
          </a:prstGeom>
          <a:noFill/>
        </p:spPr>
        <p:txBody>
          <a:bodyPr wrap="square" rtlCol="0">
            <a:spAutoFit/>
          </a:bodyPr>
          <a:lstStyle/>
          <a:p>
            <a:r>
              <a:rPr lang="en-US" sz="300" dirty="0" smtClean="0"/>
              <a:t>9</a:t>
            </a:r>
            <a:r>
              <a:rPr lang="el-GR" sz="300" dirty="0" smtClean="0"/>
              <a:t>λ</a:t>
            </a:r>
            <a:endParaRPr lang="en-US" sz="300" dirty="0"/>
          </a:p>
        </p:txBody>
      </p:sp>
      <p:sp>
        <p:nvSpPr>
          <p:cNvPr id="92" name="TextBox 91"/>
          <p:cNvSpPr txBox="1"/>
          <p:nvPr/>
        </p:nvSpPr>
        <p:spPr>
          <a:xfrm>
            <a:off x="4495800" y="5257800"/>
            <a:ext cx="381000" cy="138499"/>
          </a:xfrm>
          <a:prstGeom prst="rect">
            <a:avLst/>
          </a:prstGeom>
          <a:noFill/>
        </p:spPr>
        <p:txBody>
          <a:bodyPr wrap="square" rtlCol="0">
            <a:spAutoFit/>
          </a:bodyPr>
          <a:lstStyle/>
          <a:p>
            <a:r>
              <a:rPr lang="en-US" sz="300" dirty="0" smtClean="0"/>
              <a:t>10</a:t>
            </a:r>
            <a:r>
              <a:rPr lang="el-GR" sz="300" dirty="0" smtClean="0"/>
              <a:t>λ</a:t>
            </a:r>
            <a:endParaRPr lang="en-US" sz="300" dirty="0"/>
          </a:p>
        </p:txBody>
      </p:sp>
      <p:sp>
        <p:nvSpPr>
          <p:cNvPr id="93" name="TextBox 92"/>
          <p:cNvSpPr txBox="1"/>
          <p:nvPr/>
        </p:nvSpPr>
        <p:spPr>
          <a:xfrm>
            <a:off x="4572000" y="5257800"/>
            <a:ext cx="304800" cy="138499"/>
          </a:xfrm>
          <a:prstGeom prst="rect">
            <a:avLst/>
          </a:prstGeom>
          <a:noFill/>
        </p:spPr>
        <p:txBody>
          <a:bodyPr wrap="square" rtlCol="0">
            <a:spAutoFit/>
          </a:bodyPr>
          <a:lstStyle/>
          <a:p>
            <a:r>
              <a:rPr lang="en-US" sz="300" dirty="0" smtClean="0"/>
              <a:t>     11</a:t>
            </a:r>
            <a:r>
              <a:rPr lang="el-GR" sz="300" dirty="0" smtClean="0"/>
              <a:t>λ</a:t>
            </a:r>
            <a:endParaRPr lang="en-US" sz="300" dirty="0"/>
          </a:p>
        </p:txBody>
      </p:sp>
      <p:sp>
        <p:nvSpPr>
          <p:cNvPr id="94" name="TextBox 93"/>
          <p:cNvSpPr txBox="1"/>
          <p:nvPr/>
        </p:nvSpPr>
        <p:spPr>
          <a:xfrm>
            <a:off x="4724400" y="5181600"/>
            <a:ext cx="533400" cy="138499"/>
          </a:xfrm>
          <a:prstGeom prst="rect">
            <a:avLst/>
          </a:prstGeom>
          <a:noFill/>
        </p:spPr>
        <p:txBody>
          <a:bodyPr wrap="square" rtlCol="0">
            <a:spAutoFit/>
          </a:bodyPr>
          <a:lstStyle/>
          <a:p>
            <a:r>
              <a:rPr lang="en-US" sz="300" dirty="0" smtClean="0"/>
              <a:t>12</a:t>
            </a:r>
            <a:r>
              <a:rPr lang="el-GR" sz="300" dirty="0" smtClean="0"/>
              <a:t>λ</a:t>
            </a:r>
            <a:endParaRPr lang="en-US" sz="300" dirty="0"/>
          </a:p>
        </p:txBody>
      </p:sp>
      <p:sp>
        <p:nvSpPr>
          <p:cNvPr id="95" name="TextBox 94"/>
          <p:cNvSpPr txBox="1"/>
          <p:nvPr/>
        </p:nvSpPr>
        <p:spPr>
          <a:xfrm>
            <a:off x="4876800" y="5181600"/>
            <a:ext cx="381000" cy="138499"/>
          </a:xfrm>
          <a:prstGeom prst="rect">
            <a:avLst/>
          </a:prstGeom>
          <a:noFill/>
        </p:spPr>
        <p:txBody>
          <a:bodyPr wrap="square" rtlCol="0">
            <a:spAutoFit/>
          </a:bodyPr>
          <a:lstStyle/>
          <a:p>
            <a:r>
              <a:rPr lang="en-US" sz="300" dirty="0" smtClean="0"/>
              <a:t>13</a:t>
            </a:r>
            <a:r>
              <a:rPr lang="el-GR" sz="300" dirty="0" smtClean="0"/>
              <a:t>λ</a:t>
            </a:r>
            <a:endParaRPr lang="en-US" sz="300" dirty="0"/>
          </a:p>
        </p:txBody>
      </p:sp>
      <p:sp>
        <p:nvSpPr>
          <p:cNvPr id="96" name="TextBox 95"/>
          <p:cNvSpPr txBox="1"/>
          <p:nvPr/>
        </p:nvSpPr>
        <p:spPr>
          <a:xfrm>
            <a:off x="4953000" y="5181600"/>
            <a:ext cx="609600" cy="138499"/>
          </a:xfrm>
          <a:prstGeom prst="rect">
            <a:avLst/>
          </a:prstGeom>
          <a:noFill/>
        </p:spPr>
        <p:txBody>
          <a:bodyPr wrap="square" rtlCol="0">
            <a:spAutoFit/>
          </a:bodyPr>
          <a:lstStyle/>
          <a:p>
            <a:r>
              <a:rPr lang="en-US" sz="300" dirty="0" smtClean="0"/>
              <a:t>14</a:t>
            </a:r>
            <a:r>
              <a:rPr lang="el-GR" sz="300" dirty="0" smtClean="0"/>
              <a:t>λ</a:t>
            </a:r>
            <a:endParaRPr lang="en-US" sz="300" dirty="0"/>
          </a:p>
        </p:txBody>
      </p:sp>
      <p:sp>
        <p:nvSpPr>
          <p:cNvPr id="97" name="TextBox 96"/>
          <p:cNvSpPr txBox="1"/>
          <p:nvPr/>
        </p:nvSpPr>
        <p:spPr>
          <a:xfrm>
            <a:off x="5029200" y="5105400"/>
            <a:ext cx="533400" cy="138499"/>
          </a:xfrm>
          <a:prstGeom prst="rect">
            <a:avLst/>
          </a:prstGeom>
          <a:noFill/>
        </p:spPr>
        <p:txBody>
          <a:bodyPr wrap="square" rtlCol="0">
            <a:spAutoFit/>
          </a:bodyPr>
          <a:lstStyle/>
          <a:p>
            <a:r>
              <a:rPr lang="en-US" sz="300" dirty="0" smtClean="0"/>
              <a:t>15</a:t>
            </a:r>
            <a:r>
              <a:rPr lang="el-GR" sz="300" dirty="0" smtClean="0"/>
              <a:t>λ</a:t>
            </a:r>
            <a:endParaRPr lang="en-US" sz="300" dirty="0"/>
          </a:p>
        </p:txBody>
      </p:sp>
      <p:sp>
        <p:nvSpPr>
          <p:cNvPr id="98" name="TextBox 97"/>
          <p:cNvSpPr txBox="1"/>
          <p:nvPr/>
        </p:nvSpPr>
        <p:spPr>
          <a:xfrm>
            <a:off x="5181600" y="5029200"/>
            <a:ext cx="533400" cy="138499"/>
          </a:xfrm>
          <a:prstGeom prst="rect">
            <a:avLst/>
          </a:prstGeom>
          <a:noFill/>
        </p:spPr>
        <p:txBody>
          <a:bodyPr wrap="square" rtlCol="0">
            <a:spAutoFit/>
          </a:bodyPr>
          <a:lstStyle/>
          <a:p>
            <a:r>
              <a:rPr lang="en-US" sz="300" dirty="0" smtClean="0"/>
              <a:t>15.5</a:t>
            </a:r>
            <a:r>
              <a:rPr lang="el-GR" sz="300" dirty="0" smtClean="0"/>
              <a:t>λ</a:t>
            </a:r>
            <a:endParaRPr lang="en-US" sz="300" dirty="0"/>
          </a:p>
        </p:txBody>
      </p:sp>
      <p:sp>
        <p:nvSpPr>
          <p:cNvPr id="99" name="TextBox 98"/>
          <p:cNvSpPr txBox="1"/>
          <p:nvPr/>
        </p:nvSpPr>
        <p:spPr>
          <a:xfrm rot="20585115">
            <a:off x="3499835" y="5671907"/>
            <a:ext cx="1864722" cy="230832"/>
          </a:xfrm>
          <a:prstGeom prst="rect">
            <a:avLst/>
          </a:prstGeom>
          <a:noFill/>
        </p:spPr>
        <p:txBody>
          <a:bodyPr wrap="square" rtlCol="0">
            <a:spAutoFit/>
          </a:bodyPr>
          <a:lstStyle/>
          <a:p>
            <a:r>
              <a:rPr lang="en-US" sz="300" dirty="0" smtClean="0"/>
              <a:t>Count along the bottom path to find it is 16</a:t>
            </a:r>
            <a:r>
              <a:rPr lang="el-GR" sz="300" dirty="0" smtClean="0"/>
              <a:t>λ</a:t>
            </a:r>
            <a:r>
              <a:rPr lang="en-US" sz="300" dirty="0" smtClean="0"/>
              <a:t> And look!  Waves that were in phase at the slits are out of phase  (Pink on Tangerine) at the screen.  Imagine the scene one-half period later (or just advance both ribbons by </a:t>
            </a:r>
            <a:r>
              <a:rPr lang="el-GR" sz="300" dirty="0" smtClean="0"/>
              <a:t>λ</a:t>
            </a:r>
            <a:r>
              <a:rPr lang="en-US" sz="300" dirty="0" smtClean="0"/>
              <a:t>/2) and see we still have destructive interference.</a:t>
            </a:r>
            <a:endParaRPr lang="en-US" sz="300" dirty="0"/>
          </a:p>
        </p:txBody>
      </p:sp>
      <p:pic>
        <p:nvPicPr>
          <p:cNvPr id="100" name="Picture 99" descr="shortened ribbon.jpg"/>
          <p:cNvPicPr>
            <a:picLocks noChangeAspect="1"/>
          </p:cNvPicPr>
          <p:nvPr/>
        </p:nvPicPr>
        <p:blipFill>
          <a:blip r:embed="rId12" cstate="print">
            <a:lum bright="5000" contrast="73000"/>
          </a:blip>
          <a:stretch>
            <a:fillRect/>
          </a:stretch>
        </p:blipFill>
        <p:spPr>
          <a:xfrm>
            <a:off x="6400800" y="5029200"/>
            <a:ext cx="2057401" cy="1157288"/>
          </a:xfrm>
          <a:prstGeom prst="rect">
            <a:avLst/>
          </a:prstGeom>
        </p:spPr>
      </p:pic>
      <p:sp>
        <p:nvSpPr>
          <p:cNvPr id="101" name="TextBox 100"/>
          <p:cNvSpPr txBox="1"/>
          <p:nvPr/>
        </p:nvSpPr>
        <p:spPr>
          <a:xfrm>
            <a:off x="6324600" y="4343400"/>
            <a:ext cx="2514600" cy="584775"/>
          </a:xfrm>
          <a:prstGeom prst="rect">
            <a:avLst/>
          </a:prstGeom>
          <a:noFill/>
        </p:spPr>
        <p:txBody>
          <a:bodyPr wrap="square" rtlCol="0">
            <a:spAutoFit/>
          </a:bodyPr>
          <a:lstStyle/>
          <a:p>
            <a:pPr algn="ctr"/>
            <a:r>
              <a:rPr lang="en-US" sz="1600" dirty="0" smtClean="0"/>
              <a:t>Fodder for Advanced Discussion…</a:t>
            </a:r>
            <a:endParaRPr lang="en-US" sz="1600" dirty="0"/>
          </a:p>
        </p:txBody>
      </p:sp>
      <p:sp>
        <p:nvSpPr>
          <p:cNvPr id="102" name="TextBox 101"/>
          <p:cNvSpPr txBox="1"/>
          <p:nvPr/>
        </p:nvSpPr>
        <p:spPr>
          <a:xfrm>
            <a:off x="7543800" y="5562600"/>
            <a:ext cx="838200" cy="630942"/>
          </a:xfrm>
          <a:prstGeom prst="rect">
            <a:avLst/>
          </a:prstGeom>
          <a:noFill/>
        </p:spPr>
        <p:txBody>
          <a:bodyPr wrap="square" rtlCol="0">
            <a:spAutoFit/>
          </a:bodyPr>
          <a:lstStyle/>
          <a:p>
            <a:r>
              <a:rPr lang="en-US" sz="350" dirty="0" smtClean="0"/>
              <a:t>By shortening the ribbon, we see that we still get the first minimum where the top path  is one half </a:t>
            </a:r>
            <a:r>
              <a:rPr lang="el-GR" sz="350" dirty="0" smtClean="0"/>
              <a:t>λ</a:t>
            </a:r>
            <a:r>
              <a:rPr lang="en-US" sz="350" dirty="0" smtClean="0"/>
              <a:t>greater than the bottom path, but the angle to that minimum is not the same as what we found when the paths were longer… (green dashed line vs. red)  but the equation would imply  they should be…. Why……..?</a:t>
            </a:r>
            <a:endParaRPr lang="en-US" sz="350" dirty="0"/>
          </a:p>
        </p:txBody>
      </p:sp>
      <p:sp>
        <p:nvSpPr>
          <p:cNvPr id="103" name="TextBox 102"/>
          <p:cNvSpPr txBox="1"/>
          <p:nvPr/>
        </p:nvSpPr>
        <p:spPr>
          <a:xfrm>
            <a:off x="6858000" y="6172200"/>
            <a:ext cx="1447800" cy="400110"/>
          </a:xfrm>
          <a:prstGeom prst="rect">
            <a:avLst/>
          </a:prstGeom>
          <a:noFill/>
        </p:spPr>
        <p:txBody>
          <a:bodyPr wrap="square" rtlCol="0">
            <a:spAutoFit/>
          </a:bodyPr>
          <a:lstStyle/>
          <a:p>
            <a:r>
              <a:rPr lang="en-US" sz="400" dirty="0" smtClean="0"/>
              <a:t>This brings up a nice opportunity to discuss, or re-discuss, the basic assumptions of the equation, and point out how the demonstration piece does not  reflect the enormous disparity of “L” to the screen as compared to  d and </a:t>
            </a:r>
            <a:r>
              <a:rPr lang="el-GR" sz="400" dirty="0" smtClean="0"/>
              <a:t>λ</a:t>
            </a:r>
            <a:r>
              <a:rPr lang="en-US" sz="400" dirty="0" smtClean="0"/>
              <a:t> that one finds in “real life”.</a:t>
            </a:r>
            <a:endParaRPr lang="en-US" sz="400" dirty="0"/>
          </a:p>
        </p:txBody>
      </p:sp>
      <p:sp>
        <p:nvSpPr>
          <p:cNvPr id="104" name="TextBox 103"/>
          <p:cNvSpPr txBox="1"/>
          <p:nvPr/>
        </p:nvSpPr>
        <p:spPr>
          <a:xfrm>
            <a:off x="3276600" y="4800600"/>
            <a:ext cx="2514600" cy="230832"/>
          </a:xfrm>
          <a:prstGeom prst="rect">
            <a:avLst/>
          </a:prstGeom>
          <a:solidFill>
            <a:schemeClr val="bg1"/>
          </a:solidFill>
        </p:spPr>
        <p:txBody>
          <a:bodyPr wrap="square" rtlCol="0">
            <a:spAutoFit/>
          </a:bodyPr>
          <a:lstStyle/>
          <a:p>
            <a:endParaRPr lang="en-US" sz="900" dirty="0"/>
          </a:p>
        </p:txBody>
      </p:sp>
      <p:sp>
        <p:nvSpPr>
          <p:cNvPr id="105" name="TextBox 104"/>
          <p:cNvSpPr txBox="1"/>
          <p:nvPr/>
        </p:nvSpPr>
        <p:spPr>
          <a:xfrm>
            <a:off x="304800" y="4800600"/>
            <a:ext cx="2514600" cy="230832"/>
          </a:xfrm>
          <a:prstGeom prst="rect">
            <a:avLst/>
          </a:prstGeom>
          <a:solidFill>
            <a:schemeClr val="bg1"/>
          </a:solidFill>
        </p:spPr>
        <p:txBody>
          <a:bodyPr wrap="square" rtlCol="0">
            <a:spAutoFit/>
          </a:bodyPr>
          <a:lstStyle/>
          <a:p>
            <a:endParaRPr lang="en-US" sz="900" dirty="0"/>
          </a:p>
        </p:txBody>
      </p:sp>
      <p:cxnSp>
        <p:nvCxnSpPr>
          <p:cNvPr id="107" name="Straight Connector 106"/>
          <p:cNvCxnSpPr/>
          <p:nvPr/>
        </p:nvCxnSpPr>
        <p:spPr>
          <a:xfrm flipV="1">
            <a:off x="6781800" y="5334000"/>
            <a:ext cx="1371600" cy="38100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rot="16200000">
            <a:off x="2393722" y="5073878"/>
            <a:ext cx="457200" cy="215444"/>
          </a:xfrm>
          <a:prstGeom prst="rect">
            <a:avLst/>
          </a:prstGeom>
          <a:noFill/>
        </p:spPr>
        <p:txBody>
          <a:bodyPr wrap="square" rtlCol="0">
            <a:spAutoFit/>
          </a:bodyPr>
          <a:lstStyle/>
          <a:p>
            <a:r>
              <a:rPr lang="en-US" sz="800" dirty="0" smtClean="0"/>
              <a:t>screen</a:t>
            </a:r>
            <a:endParaRPr lang="en-US" sz="800" dirty="0"/>
          </a:p>
        </p:txBody>
      </p:sp>
      <p:sp>
        <p:nvSpPr>
          <p:cNvPr id="106" name="TextBox 105"/>
          <p:cNvSpPr txBox="1"/>
          <p:nvPr/>
        </p:nvSpPr>
        <p:spPr>
          <a:xfrm>
            <a:off x="685800" y="6172200"/>
            <a:ext cx="4648200" cy="784830"/>
          </a:xfrm>
          <a:prstGeom prst="rect">
            <a:avLst/>
          </a:prstGeom>
          <a:noFill/>
        </p:spPr>
        <p:txBody>
          <a:bodyPr wrap="square" rtlCol="0">
            <a:spAutoFit/>
          </a:bodyPr>
          <a:lstStyle/>
          <a:p>
            <a:r>
              <a:rPr lang="en-US" sz="900" b="1" dirty="0" smtClean="0"/>
              <a:t>I have found that this device, along with actual demonstrations of the double slit (and subsequently diffraction grating) can lead student to a conceptual understanding of how and why maxima and minima appear in those cases.    Less useful for “single slit” in my experience…..</a:t>
            </a:r>
            <a:br>
              <a:rPr lang="en-US" sz="900" b="1" dirty="0" smtClean="0"/>
            </a:br>
            <a:endParaRPr lang="en-US" sz="900" b="1" dirty="0"/>
          </a:p>
        </p:txBody>
      </p:sp>
    </p:spTree>
  </p:cSld>
  <p:clrMapOvr>
    <a:masterClrMapping/>
  </p:clrMapOvr>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18619</TotalTime>
  <Words>687</Words>
  <Application>Microsoft Office PowerPoint</Application>
  <PresentationFormat>On-screen Show (4:3)</PresentationFormat>
  <Paragraphs>59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If your students are like mine,       depictions like this …..</vt:lpstr>
    </vt:vector>
  </TitlesOfParts>
  <Company>New York City Department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your students are like mine…..</dc:title>
  <dc:creator>NYCDOE Administration</dc:creator>
  <cp:lastModifiedBy>NYCDOE Administration</cp:lastModifiedBy>
  <cp:revision>866</cp:revision>
  <dcterms:created xsi:type="dcterms:W3CDTF">2016-05-09T16:02:09Z</dcterms:created>
  <dcterms:modified xsi:type="dcterms:W3CDTF">2016-05-26T15:06:06Z</dcterms:modified>
</cp:coreProperties>
</file>